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83" d="100"/>
          <a:sy n="83" d="100"/>
        </p:scale>
        <p:origin x="-14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err="1" smtClean="0"/>
              <a:t>Polazak</a:t>
            </a:r>
            <a:r>
              <a:rPr lang="en-US" sz="4900" b="1" dirty="0" smtClean="0"/>
              <a:t> u </a:t>
            </a:r>
            <a:r>
              <a:rPr lang="en-US" sz="4900" b="1" dirty="0" err="1" smtClean="0"/>
              <a:t>školu</a:t>
            </a:r>
            <a:r>
              <a:rPr lang="en-US" sz="4900" b="1" dirty="0" smtClean="0"/>
              <a:t> – </a:t>
            </a:r>
            <a:r>
              <a:rPr lang="hr-HR" sz="4900" b="1" dirty="0" smtClean="0"/>
              <a:t>izazov za djecu i roditelje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Kako</a:t>
            </a:r>
            <a:r>
              <a:rPr lang="en-US" sz="2700" dirty="0" smtClean="0"/>
              <a:t> </a:t>
            </a:r>
            <a:r>
              <a:rPr lang="en-US" sz="2700" dirty="0" err="1"/>
              <a:t>prevladati</a:t>
            </a:r>
            <a:r>
              <a:rPr lang="en-US" sz="2700" dirty="0"/>
              <a:t> </a:t>
            </a:r>
            <a:r>
              <a:rPr lang="en-US" sz="2700" dirty="0" err="1"/>
              <a:t>napore</a:t>
            </a:r>
            <a:r>
              <a:rPr lang="en-US" sz="2700" dirty="0"/>
              <a:t> u </a:t>
            </a:r>
            <a:r>
              <a:rPr lang="en-US" sz="2700" dirty="0" err="1"/>
              <a:t>prvim</a:t>
            </a:r>
            <a:r>
              <a:rPr lang="en-US" sz="2700" dirty="0"/>
              <a:t> </a:t>
            </a:r>
            <a:r>
              <a:rPr lang="en-US" sz="2700" dirty="0" err="1"/>
              <a:t>školskim</a:t>
            </a:r>
            <a:r>
              <a:rPr lang="en-US" sz="2700" dirty="0"/>
              <a:t> </a:t>
            </a:r>
            <a:r>
              <a:rPr lang="en-US" sz="2700" dirty="0" err="1"/>
              <a:t>danima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sz="2000" dirty="0" smtClean="0"/>
          </a:p>
          <a:p>
            <a:r>
              <a:rPr lang="hr-HR" sz="2000" dirty="0" smtClean="0"/>
              <a:t>Armina Žigić, nastavnik razredne nastave</a:t>
            </a:r>
          </a:p>
          <a:p>
            <a:r>
              <a:rPr lang="hr-HR" sz="2000" dirty="0" smtClean="0"/>
              <a:t>Đurđevik, septembar 2023/3024.godine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664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369"/>
            <a:ext cx="9144000" cy="4497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129423"/>
            <a:ext cx="73152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bg1"/>
                </a:solidFill>
              </a:rPr>
              <a:t>Šta roditelji očekuju od djece?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8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882396"/>
            <a:ext cx="8046720" cy="50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0000"/>
            <a:ext cx="7086600" cy="1600200"/>
          </a:xfrm>
        </p:spPr>
        <p:txBody>
          <a:bodyPr>
            <a:noAutofit/>
          </a:bodyPr>
          <a:lstStyle/>
          <a:p>
            <a:r>
              <a:rPr lang="en-US" sz="1600" b="1" dirty="0"/>
              <a:t>„Kao i </a:t>
            </a:r>
            <a:r>
              <a:rPr lang="en-US" sz="1600" b="1" dirty="0" err="1"/>
              <a:t>inače</a:t>
            </a:r>
            <a:r>
              <a:rPr lang="en-US" sz="1600" b="1" dirty="0"/>
              <a:t> u </a:t>
            </a:r>
            <a:r>
              <a:rPr lang="en-US" sz="1600" b="1" dirty="0" err="1"/>
              <a:t>komunikaciji</a:t>
            </a:r>
            <a:r>
              <a:rPr lang="en-US" sz="1600" b="1" dirty="0"/>
              <a:t> s </a:t>
            </a:r>
            <a:r>
              <a:rPr lang="en-US" sz="1600" b="1" dirty="0" err="1"/>
              <a:t>djecom</a:t>
            </a:r>
            <a:r>
              <a:rPr lang="en-US" sz="1600" b="1" dirty="0"/>
              <a:t>, </a:t>
            </a:r>
            <a:r>
              <a:rPr lang="en-US" sz="1600" b="1" dirty="0" err="1"/>
              <a:t>poželjno</a:t>
            </a:r>
            <a:r>
              <a:rPr lang="en-US" sz="1600" b="1" dirty="0"/>
              <a:t> je </a:t>
            </a:r>
            <a:r>
              <a:rPr lang="en-US" sz="1600" b="1" dirty="0" err="1"/>
              <a:t>više</a:t>
            </a:r>
            <a:r>
              <a:rPr lang="en-US" sz="1600" b="1" dirty="0"/>
              <a:t> </a:t>
            </a:r>
            <a:r>
              <a:rPr lang="en-US" sz="1600" b="1" dirty="0" err="1"/>
              <a:t>slušati</a:t>
            </a:r>
            <a:r>
              <a:rPr lang="en-US" sz="1600" b="1" dirty="0"/>
              <a:t> i</a:t>
            </a:r>
          </a:p>
          <a:p>
            <a:r>
              <a:rPr lang="en-US" sz="1600" b="1" dirty="0" err="1"/>
              <a:t>pratiti</a:t>
            </a:r>
            <a:r>
              <a:rPr lang="en-US" sz="1600" b="1" dirty="0"/>
              <a:t> tempo, </a:t>
            </a:r>
            <a:r>
              <a:rPr lang="en-US" sz="1600" b="1" dirty="0" err="1"/>
              <a:t>osjećaje</a:t>
            </a:r>
            <a:r>
              <a:rPr lang="en-US" sz="1600" b="1" dirty="0"/>
              <a:t> i </a:t>
            </a:r>
            <a:r>
              <a:rPr lang="hr-HR" sz="1600" b="1" dirty="0" smtClean="0"/>
              <a:t>nivo</a:t>
            </a:r>
            <a:r>
              <a:rPr lang="en-US" sz="1600" b="1" dirty="0" smtClean="0"/>
              <a:t> </a:t>
            </a:r>
            <a:r>
              <a:rPr lang="en-US" sz="1600" b="1" dirty="0" err="1"/>
              <a:t>znatiželje</a:t>
            </a:r>
            <a:r>
              <a:rPr lang="en-US" sz="1600" b="1" dirty="0"/>
              <a:t> </a:t>
            </a:r>
            <a:r>
              <a:rPr lang="en-US" sz="1600" b="1" dirty="0" err="1"/>
              <a:t>djeteta</a:t>
            </a:r>
            <a:r>
              <a:rPr lang="en-US" sz="1600" b="1" dirty="0"/>
              <a:t>, </a:t>
            </a:r>
            <a:r>
              <a:rPr lang="en-US" sz="1600" b="1" dirty="0" err="1"/>
              <a:t>uz</a:t>
            </a:r>
            <a:r>
              <a:rPr lang="en-US" sz="1600" b="1" dirty="0"/>
              <a:t> </a:t>
            </a:r>
            <a:r>
              <a:rPr lang="en-US" sz="1600" b="1" dirty="0" err="1"/>
              <a:t>što</a:t>
            </a:r>
            <a:r>
              <a:rPr lang="en-US" sz="1600" b="1" dirty="0"/>
              <a:t> </a:t>
            </a:r>
            <a:r>
              <a:rPr lang="en-US" sz="1600" b="1" dirty="0" err="1"/>
              <a:t>manje</a:t>
            </a:r>
            <a:endParaRPr lang="en-US" sz="1600" b="1" dirty="0"/>
          </a:p>
          <a:p>
            <a:r>
              <a:rPr lang="en-US" sz="1600" b="1" dirty="0" err="1"/>
              <a:t>opterećivanja</a:t>
            </a:r>
            <a:r>
              <a:rPr lang="en-US" sz="1600" b="1" dirty="0"/>
              <a:t> </a:t>
            </a:r>
            <a:r>
              <a:rPr lang="en-US" sz="1600" b="1" dirty="0" err="1"/>
              <a:t>vlastitim</a:t>
            </a:r>
            <a:r>
              <a:rPr lang="en-US" sz="1600" b="1" dirty="0"/>
              <a:t> </a:t>
            </a:r>
            <a:r>
              <a:rPr lang="en-US" sz="1600" b="1" dirty="0" err="1"/>
              <a:t>očekivanjima</a:t>
            </a:r>
            <a:r>
              <a:rPr lang="en-US" sz="1600" b="1" dirty="0"/>
              <a:t>, </a:t>
            </a:r>
            <a:r>
              <a:rPr lang="en-US" sz="1600" b="1" dirty="0" err="1"/>
              <a:t>pretjeranom</a:t>
            </a:r>
            <a:endParaRPr lang="en-US" sz="1600" b="1" dirty="0"/>
          </a:p>
          <a:p>
            <a:r>
              <a:rPr lang="en-US" sz="1600" b="1" dirty="0" err="1"/>
              <a:t>idealizacijom</a:t>
            </a:r>
            <a:r>
              <a:rPr lang="en-US" sz="1600" b="1" dirty="0"/>
              <a:t> </a:t>
            </a:r>
            <a:r>
              <a:rPr lang="en-US" sz="1600" b="1" dirty="0" err="1"/>
              <a:t>ili</a:t>
            </a:r>
            <a:r>
              <a:rPr lang="en-US" sz="1600" b="1" dirty="0"/>
              <a:t> </a:t>
            </a:r>
            <a:r>
              <a:rPr lang="en-US" sz="1600" b="1" dirty="0" err="1"/>
              <a:t>pak</a:t>
            </a:r>
            <a:r>
              <a:rPr lang="en-US" sz="1600" b="1" dirty="0"/>
              <a:t> </a:t>
            </a:r>
            <a:r>
              <a:rPr lang="en-US" sz="1600" b="1" dirty="0" err="1"/>
              <a:t>vlastitim</a:t>
            </a:r>
            <a:r>
              <a:rPr lang="en-US" sz="1600" b="1" dirty="0"/>
              <a:t> </a:t>
            </a:r>
            <a:r>
              <a:rPr lang="en-US" sz="1600" b="1" dirty="0" err="1"/>
              <a:t>strahovima</a:t>
            </a:r>
            <a:r>
              <a:rPr lang="en-US" sz="1600" b="1" dirty="0"/>
              <a:t> </a:t>
            </a:r>
            <a:r>
              <a:rPr lang="en-US" sz="1600" b="1" dirty="0" err="1"/>
              <a:t>vezanim</a:t>
            </a:r>
            <a:r>
              <a:rPr lang="en-US" sz="1600" b="1" dirty="0"/>
              <a:t> </a:t>
            </a:r>
            <a:r>
              <a:rPr lang="en-US" sz="1600" b="1" dirty="0" err="1"/>
              <a:t>uz</a:t>
            </a:r>
            <a:r>
              <a:rPr lang="en-US" sz="1600" b="1" dirty="0"/>
              <a:t> </a:t>
            </a:r>
            <a:r>
              <a:rPr lang="en-US" sz="1600" b="1" dirty="0" err="1"/>
              <a:t>polazak</a:t>
            </a:r>
            <a:r>
              <a:rPr lang="en-US" sz="1600" b="1" dirty="0"/>
              <a:t> u</a:t>
            </a:r>
          </a:p>
          <a:p>
            <a:r>
              <a:rPr lang="en-US" sz="1600" b="1" dirty="0" err="1"/>
              <a:t>školu</a:t>
            </a:r>
            <a:r>
              <a:rPr lang="en-US" sz="1600" b="1" dirty="0" smtClean="0"/>
              <a:t>.”</a:t>
            </a:r>
            <a:endParaRPr lang="hr-HR" sz="1600" b="1" dirty="0" smtClean="0"/>
          </a:p>
          <a:p>
            <a:endParaRPr lang="hr-HR" sz="1600" b="1" dirty="0"/>
          </a:p>
          <a:p>
            <a:endParaRPr lang="hr-HR" sz="1600" b="1" dirty="0" smtClean="0"/>
          </a:p>
          <a:p>
            <a:r>
              <a:rPr lang="hr-HR" sz="1600" b="1" dirty="0"/>
              <a:t>	</a:t>
            </a:r>
            <a:r>
              <a:rPr lang="hr-HR" sz="1600" b="1" dirty="0" smtClean="0"/>
              <a:t>				Učiteljica Armina</a:t>
            </a:r>
            <a:endParaRPr lang="en-US" sz="1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543800" cy="1676400"/>
          </a:xfrm>
        </p:spPr>
        <p:txBody>
          <a:bodyPr>
            <a:noAutofit/>
          </a:bodyPr>
          <a:lstStyle/>
          <a:p>
            <a:r>
              <a:rPr lang="en-US" sz="3200" dirty="0"/>
              <a:t>SVIM </a:t>
            </a:r>
            <a:r>
              <a:rPr lang="en-US" sz="3200" dirty="0" smtClean="0"/>
              <a:t>PRVA</a:t>
            </a:r>
            <a:r>
              <a:rPr lang="hr-HR" sz="3200" dirty="0" smtClean="0"/>
              <a:t>Č</a:t>
            </a:r>
            <a:r>
              <a:rPr lang="en-US" sz="3200" dirty="0" smtClean="0"/>
              <a:t>IĆIMA </a:t>
            </a:r>
            <a:r>
              <a:rPr lang="en-US" sz="3200" dirty="0"/>
              <a:t>I NJIHOVIM RODITELJIMA</a:t>
            </a:r>
            <a:br>
              <a:rPr lang="en-US" sz="3200" dirty="0"/>
            </a:br>
            <a:r>
              <a:rPr lang="en-US" sz="3200" dirty="0" smtClean="0"/>
              <a:t>ŽELIM USPJEŠN</a:t>
            </a:r>
            <a:r>
              <a:rPr lang="hr-HR" sz="3200" dirty="0" smtClean="0"/>
              <a:t>O</a:t>
            </a:r>
            <a:r>
              <a:rPr lang="en-US" sz="3200" dirty="0" smtClean="0"/>
              <a:t> PRILAG</a:t>
            </a:r>
            <a:r>
              <a:rPr lang="hr-HR" sz="3200" dirty="0" smtClean="0"/>
              <a:t>OĐAVANJE</a:t>
            </a:r>
            <a:r>
              <a:rPr lang="en-US" sz="3200" dirty="0" smtClean="0"/>
              <a:t> ŠKOLI</a:t>
            </a:r>
            <a:r>
              <a:rPr lang="hr-HR" sz="3200" dirty="0" smtClean="0"/>
              <a:t>,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MNOŠTVO NOVIH I LIJEPIH ISKUSTAVA,</a:t>
            </a:r>
            <a:br>
              <a:rPr lang="en-US" sz="3200" dirty="0"/>
            </a:br>
            <a:r>
              <a:rPr lang="en-US" sz="3200" dirty="0"/>
              <a:t>SPOZNAJA, DOŽIVLJAJA </a:t>
            </a:r>
            <a:r>
              <a:rPr lang="hr-HR" sz="3200" dirty="0"/>
              <a:t>I</a:t>
            </a:r>
            <a:r>
              <a:rPr lang="en-US" sz="3200" dirty="0" smtClean="0"/>
              <a:t> </a:t>
            </a:r>
            <a:r>
              <a:rPr lang="en-US" sz="3200" dirty="0"/>
              <a:t>PRIJATELJSTAVA!</a:t>
            </a:r>
          </a:p>
        </p:txBody>
      </p:sp>
    </p:spTree>
    <p:extLst>
      <p:ext uri="{BB962C8B-B14F-4D97-AF65-F5344CB8AC3E}">
        <p14:creationId xmlns:p14="http://schemas.microsoft.com/office/powerpoint/2010/main" val="31646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467600" cy="5181600"/>
          </a:xfrm>
        </p:spPr>
        <p:txBody>
          <a:bodyPr/>
          <a:lstStyle/>
          <a:p>
            <a:r>
              <a:rPr lang="hr-HR" b="1" dirty="0" smtClean="0"/>
              <a:t>STAV RODITELJA PREMA ŠKOLI</a:t>
            </a:r>
          </a:p>
          <a:p>
            <a:endParaRPr lang="hr-HR" b="1" dirty="0" smtClean="0"/>
          </a:p>
          <a:p>
            <a:r>
              <a:rPr lang="hr-HR" b="1" dirty="0" smtClean="0"/>
              <a:t>STAV DJETETA PREMA ŠKOLI</a:t>
            </a:r>
          </a:p>
          <a:p>
            <a:endParaRPr lang="hr-HR" b="1" dirty="0" smtClean="0"/>
          </a:p>
          <a:p>
            <a:r>
              <a:rPr lang="hr-HR" b="1" dirty="0" smtClean="0"/>
              <a:t>MOTIVACIJA DJETETA </a:t>
            </a:r>
          </a:p>
          <a:p>
            <a:endParaRPr lang="hr-HR" b="1" dirty="0" smtClean="0"/>
          </a:p>
          <a:p>
            <a:r>
              <a:rPr lang="hr-HR" b="1" dirty="0" smtClean="0"/>
              <a:t>ŠKOLSKI USPJEH</a:t>
            </a:r>
          </a:p>
          <a:p>
            <a:endParaRPr lang="hr-HR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115312" y="3733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095500" y="2819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095500" y="1981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2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391400" cy="5410200"/>
          </a:xfrm>
        </p:spPr>
        <p:txBody>
          <a:bodyPr/>
          <a:lstStyle/>
          <a:p>
            <a:r>
              <a:rPr lang="en-US" sz="2800" b="1" dirty="0" err="1"/>
              <a:t>Djetetu</a:t>
            </a:r>
            <a:r>
              <a:rPr lang="en-US" sz="2800" b="1" dirty="0"/>
              <a:t> </a:t>
            </a:r>
            <a:r>
              <a:rPr lang="en-US" sz="2800" b="1" dirty="0" err="1"/>
              <a:t>će</a:t>
            </a:r>
            <a:r>
              <a:rPr lang="en-US" sz="2800" b="1" dirty="0"/>
              <a:t> </a:t>
            </a:r>
            <a:r>
              <a:rPr lang="en-US" sz="2800" b="1" dirty="0" err="1"/>
              <a:t>biti</a:t>
            </a:r>
            <a:r>
              <a:rPr lang="en-US" sz="2800" b="1" dirty="0"/>
              <a:t> </a:t>
            </a:r>
            <a:r>
              <a:rPr lang="en-US" sz="2800" b="1" dirty="0" err="1"/>
              <a:t>potrebno</a:t>
            </a:r>
            <a:r>
              <a:rPr lang="en-US" sz="2800" b="1" dirty="0"/>
              <a:t> </a:t>
            </a:r>
            <a:r>
              <a:rPr lang="en-US" sz="2800" b="1" dirty="0" err="1"/>
              <a:t>više</a:t>
            </a:r>
            <a:r>
              <a:rPr lang="en-US" sz="2800" b="1" dirty="0"/>
              <a:t> </a:t>
            </a:r>
            <a:r>
              <a:rPr lang="en-US" sz="2800" b="1" dirty="0" err="1" smtClean="0"/>
              <a:t>sna</a:t>
            </a:r>
            <a:endParaRPr lang="hr-HR" sz="2800" b="1" dirty="0" smtClean="0"/>
          </a:p>
          <a:p>
            <a:r>
              <a:rPr lang="en-US" sz="2800" b="1" dirty="0" err="1"/>
              <a:t>Vrtlog</a:t>
            </a:r>
            <a:r>
              <a:rPr lang="en-US" sz="2800" b="1" dirty="0"/>
              <a:t> </a:t>
            </a:r>
            <a:r>
              <a:rPr lang="en-US" sz="2800" b="1" dirty="0" err="1"/>
              <a:t>emocija</a:t>
            </a:r>
            <a:r>
              <a:rPr lang="en-US" sz="2800" b="1" dirty="0"/>
              <a:t> </a:t>
            </a:r>
            <a:r>
              <a:rPr lang="en-US" sz="2800" b="1" dirty="0" err="1"/>
              <a:t>pogodit</a:t>
            </a:r>
            <a:r>
              <a:rPr lang="en-US" sz="2800" b="1" dirty="0"/>
              <a:t> </a:t>
            </a:r>
            <a:r>
              <a:rPr lang="en-US" sz="2800" b="1" dirty="0" err="1"/>
              <a:t>će</a:t>
            </a:r>
            <a:r>
              <a:rPr lang="en-US" sz="2800" b="1" dirty="0"/>
              <a:t> </a:t>
            </a:r>
            <a:r>
              <a:rPr lang="en-US" sz="2800" b="1" dirty="0" err="1"/>
              <a:t>dijete</a:t>
            </a:r>
            <a:r>
              <a:rPr lang="en-US" sz="2800" b="1" dirty="0"/>
              <a:t>, </a:t>
            </a:r>
            <a:r>
              <a:rPr lang="en-US" sz="2800" b="1" dirty="0" err="1"/>
              <a:t>ali</a:t>
            </a:r>
            <a:r>
              <a:rPr lang="en-US" sz="2800" b="1" dirty="0"/>
              <a:t> i </a:t>
            </a:r>
            <a:r>
              <a:rPr lang="en-US" sz="2800" b="1" dirty="0" err="1" smtClean="0"/>
              <a:t>roditelje</a:t>
            </a:r>
            <a:endParaRPr lang="hr-HR" sz="2800" b="1" dirty="0" smtClean="0"/>
          </a:p>
          <a:p>
            <a:r>
              <a:rPr lang="en-US" sz="2800" b="1" dirty="0" err="1"/>
              <a:t>Tjeskoba</a:t>
            </a:r>
            <a:r>
              <a:rPr lang="en-US" sz="2800" b="1" dirty="0"/>
              <a:t> </a:t>
            </a:r>
            <a:r>
              <a:rPr lang="en-US" sz="2800" b="1" dirty="0" err="1"/>
              <a:t>zbog</a:t>
            </a:r>
            <a:r>
              <a:rPr lang="en-US" sz="2800" b="1" dirty="0"/>
              <a:t> </a:t>
            </a:r>
            <a:r>
              <a:rPr lang="en-US" sz="2800" b="1" dirty="0" err="1" smtClean="0"/>
              <a:t>razdvajanja</a:t>
            </a:r>
            <a:endParaRPr lang="hr-HR" sz="2800" b="1" dirty="0" smtClean="0"/>
          </a:p>
          <a:p>
            <a:r>
              <a:rPr lang="en-US" sz="2800" b="1" dirty="0" err="1"/>
              <a:t>Pripremite</a:t>
            </a:r>
            <a:r>
              <a:rPr lang="en-US" sz="2800" b="1" dirty="0"/>
              <a:t> se </a:t>
            </a:r>
            <a:r>
              <a:rPr lang="en-US" sz="2800" b="1" dirty="0" err="1"/>
              <a:t>večer</a:t>
            </a:r>
            <a:r>
              <a:rPr lang="en-US" sz="2800" b="1" dirty="0"/>
              <a:t> </a:t>
            </a:r>
            <a:r>
              <a:rPr lang="en-US" sz="2800" b="1" dirty="0" err="1" smtClean="0"/>
              <a:t>prije</a:t>
            </a:r>
            <a:endParaRPr lang="hr-HR" sz="2800" b="1" dirty="0" smtClean="0"/>
          </a:p>
          <a:p>
            <a:r>
              <a:rPr lang="en-US" sz="2800" b="1" dirty="0" err="1"/>
              <a:t>Realna</a:t>
            </a:r>
            <a:r>
              <a:rPr lang="en-US" sz="2800" b="1" dirty="0"/>
              <a:t> </a:t>
            </a:r>
            <a:r>
              <a:rPr lang="en-US" sz="2800" b="1" dirty="0" err="1"/>
              <a:t>očekivanja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 smtClean="0"/>
              <a:t>važna</a:t>
            </a:r>
            <a:endParaRPr lang="hr-HR" sz="2800" b="1" dirty="0" smtClean="0"/>
          </a:p>
          <a:p>
            <a:r>
              <a:rPr lang="en-US" sz="2800" b="1" dirty="0" err="1"/>
              <a:t>Izbjegavajte</a:t>
            </a:r>
            <a:r>
              <a:rPr lang="en-US" sz="2800" b="1" dirty="0"/>
              <a:t> "</a:t>
            </a:r>
            <a:r>
              <a:rPr lang="en-US" sz="2800" b="1" dirty="0" err="1"/>
              <a:t>bombardiranje</a:t>
            </a:r>
            <a:r>
              <a:rPr lang="en-US" sz="2800" b="1" dirty="0"/>
              <a:t>" </a:t>
            </a:r>
            <a:r>
              <a:rPr lang="en-US" sz="2800" b="1" dirty="0" err="1"/>
              <a:t>pitanjima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2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467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sz="2200" b="1" dirty="0" smtClean="0">
                <a:solidFill>
                  <a:srgbClr val="FF0000"/>
                </a:solidFill>
              </a:rPr>
              <a:t>NOVE OBAVEZE		ODGOVORNOST</a:t>
            </a:r>
          </a:p>
          <a:p>
            <a:pPr marL="0" indent="0">
              <a:buNone/>
            </a:pPr>
            <a:r>
              <a:rPr lang="hr-HR" sz="2200" b="1" dirty="0" smtClean="0">
                <a:solidFill>
                  <a:srgbClr val="FF0000"/>
                </a:solidFill>
              </a:rPr>
              <a:t>		ORGANIZACIJA</a:t>
            </a:r>
          </a:p>
          <a:p>
            <a:pPr marL="0" indent="0">
              <a:buNone/>
            </a:pPr>
            <a:r>
              <a:rPr lang="hr-HR" sz="2200" b="1" dirty="0" smtClean="0">
                <a:solidFill>
                  <a:srgbClr val="FF0000"/>
                </a:solidFill>
              </a:rPr>
              <a:t>	</a:t>
            </a:r>
            <a:endParaRPr lang="hr-HR" sz="3200" b="1" dirty="0"/>
          </a:p>
          <a:p>
            <a:pPr marL="0" indent="0">
              <a:buNone/>
            </a:pPr>
            <a:r>
              <a:rPr lang="hr-HR" sz="3200" b="1" dirty="0" smtClean="0"/>
              <a:t>	SUOČAVANJE SA IZAZOVIMA</a:t>
            </a:r>
          </a:p>
          <a:p>
            <a:pPr marL="0" indent="0">
              <a:buNone/>
            </a:pPr>
            <a:endParaRPr lang="hr-HR" sz="3200" b="1" dirty="0"/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SISTEM </a:t>
            </a:r>
            <a:r>
              <a:rPr lang="hr-HR" b="1" dirty="0">
                <a:solidFill>
                  <a:srgbClr val="FF0000"/>
                </a:solidFill>
              </a:rPr>
              <a:t>VRIJEDNOSTI </a:t>
            </a:r>
            <a:r>
              <a:rPr lang="hr-HR" b="1" dirty="0" smtClean="0">
                <a:solidFill>
                  <a:srgbClr val="FF0000"/>
                </a:solidFill>
              </a:rPr>
              <a:t>    		NATJECANJE</a:t>
            </a:r>
          </a:p>
          <a:p>
            <a:pPr marL="0" indent="0">
              <a:buNone/>
            </a:pPr>
            <a:endParaRPr lang="hr-H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USPJEH		NEUSPJEH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		KRITIKE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91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7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343400"/>
            <a:ext cx="3429000" cy="1371600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 smtClean="0"/>
              <a:t>P</a:t>
            </a:r>
            <a:r>
              <a:rPr lang="en-US" sz="2400" b="1" dirty="0" err="1" smtClean="0"/>
              <a:t>ozitivan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stav</a:t>
            </a:r>
            <a:r>
              <a:rPr lang="hr-HR" sz="2400" b="1" dirty="0" smtClean="0"/>
              <a:t> </a:t>
            </a:r>
            <a:r>
              <a:rPr lang="en-US" sz="2400" b="1" dirty="0" err="1" smtClean="0"/>
              <a:t>prema</a:t>
            </a:r>
            <a:r>
              <a:rPr lang="en-US" sz="2400" b="1" dirty="0" smtClean="0"/>
              <a:t> </a:t>
            </a:r>
            <a:r>
              <a:rPr lang="en-US" sz="2400" b="1" dirty="0" err="1"/>
              <a:t>školi</a:t>
            </a:r>
            <a:r>
              <a:rPr lang="en-US" sz="2400" b="1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33555"/>
            <a:ext cx="3581400" cy="3581400"/>
          </a:xfrm>
        </p:spPr>
      </p:pic>
      <p:sp>
        <p:nvSpPr>
          <p:cNvPr id="5" name="TextBox 4"/>
          <p:cNvSpPr txBox="1"/>
          <p:nvPr/>
        </p:nvSpPr>
        <p:spPr>
          <a:xfrm>
            <a:off x="329184" y="13716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Povjerenje prema</a:t>
            </a:r>
          </a:p>
          <a:p>
            <a:r>
              <a:rPr lang="hr-HR" sz="2000" b="1" dirty="0"/>
              <a:t>u</a:t>
            </a:r>
            <a:r>
              <a:rPr lang="hr-HR" sz="2000" b="1" dirty="0" smtClean="0"/>
              <a:t>čiteljima kao</a:t>
            </a:r>
          </a:p>
          <a:p>
            <a:r>
              <a:rPr lang="hr-HR" sz="2000" b="1" dirty="0"/>
              <a:t>s</a:t>
            </a:r>
            <a:r>
              <a:rPr lang="hr-HR" sz="2000" b="1" dirty="0" smtClean="0"/>
              <a:t>tručnim i kompetentnim osobama zaduženih za odgoj i obrazovanje djece.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762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Empatija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190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Očekivanja roditelja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505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Mogućnosti djeteta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775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302"/>
            <a:ext cx="9144000" cy="50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5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747"/>
            <a:ext cx="9144000" cy="49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713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85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Šta očekivati od škole?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413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081"/>
            <a:ext cx="9144000" cy="3901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1905000"/>
            <a:ext cx="68580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bg1"/>
                </a:solidFill>
              </a:rPr>
              <a:t>Šta škola očekuje od roditelja?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7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93</TotalTime>
  <Words>159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Polazak u školu – izazov za djecu i roditelje  Kako prevladati napore u prvim školskim danima </vt:lpstr>
      <vt:lpstr> </vt:lpstr>
      <vt:lpstr> </vt:lpstr>
      <vt:lpstr> </vt:lpstr>
      <vt:lpstr>Pozitivan stav prema školi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SVIM PRVAČIĆIMA I NJIHOVIM RODITELJIMA ŽELIM USPJEŠNO PRILAGOĐAVANJE ŠKOLI, MNOŠTVO NOVIH I LIJEPIH ISKUSTAVA, SPOZNAJA, DOŽIVLJAJA I PRIJATELJSTAVA!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Polazak u školu - šta se očekuje od djeteta, šta od roditelja?  </dc:title>
  <dc:creator>HP</dc:creator>
  <cp:lastModifiedBy>MRT Pack 20 DVDs</cp:lastModifiedBy>
  <cp:revision>9</cp:revision>
  <dcterms:created xsi:type="dcterms:W3CDTF">2006-08-16T00:00:00Z</dcterms:created>
  <dcterms:modified xsi:type="dcterms:W3CDTF">2023-09-14T09:29:24Z</dcterms:modified>
</cp:coreProperties>
</file>